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300" r:id="rId4"/>
    <p:sldId id="309" r:id="rId5"/>
    <p:sldId id="312" r:id="rId6"/>
    <p:sldId id="303" r:id="rId7"/>
    <p:sldId id="267" r:id="rId8"/>
    <p:sldId id="282" r:id="rId9"/>
    <p:sldId id="272" r:id="rId10"/>
    <p:sldId id="315" r:id="rId11"/>
    <p:sldId id="401" r:id="rId12"/>
    <p:sldId id="298" r:id="rId13"/>
    <p:sldId id="392" r:id="rId14"/>
    <p:sldId id="395" r:id="rId15"/>
    <p:sldId id="394" r:id="rId16"/>
    <p:sldId id="397" r:id="rId17"/>
    <p:sldId id="399" r:id="rId18"/>
    <p:sldId id="28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элигма Балданова" initials="ББ" lastIdx="1" clrIdx="0">
    <p:extLst>
      <p:ext uri="{19B8F6BF-5375-455C-9EA6-DF929625EA0E}">
        <p15:presenceInfo xmlns:p15="http://schemas.microsoft.com/office/powerpoint/2012/main" userId="261b33cc67789c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3709" autoAdjust="0"/>
  </p:normalViewPr>
  <p:slideViewPr>
    <p:cSldViewPr snapToGrid="0" showGuides="1">
      <p:cViewPr varScale="1">
        <p:scale>
          <a:sx n="107" d="100"/>
          <a:sy n="107" d="100"/>
        </p:scale>
        <p:origin x="690" y="108"/>
      </p:cViewPr>
      <p:guideLst>
        <p:guide orient="horz" pos="2160"/>
        <p:guide pos="3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0D8-33AB-4D43-A6E9-6D16E921AA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674FAB3-DB79-4322-87D0-0D09CDDFC48B}">
      <dgm:prSet phldrT="[Текст]" custT="1"/>
      <dgm:spPr/>
      <dgm:t>
        <a:bodyPr/>
        <a:lstStyle/>
        <a:p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Женщины и мужчины, у которых не установлены хронические </a:t>
          </a:r>
          <a:r>
            <a:rPr lang="ru-RU" sz="1600" b="1" i="0" dirty="0" err="1">
              <a:solidFill>
                <a:schemeClr val="bg1"/>
              </a:solidFill>
              <a:effectLst/>
              <a:latin typeface="+mj-lt"/>
            </a:rPr>
            <a:t>гинекологическиеи</a:t>
          </a:r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 урологические  заболевания, отсутствуют факторы риска их развития</a:t>
          </a:r>
          <a:r>
            <a:rPr lang="ru-RU" sz="1600" b="0" i="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dirty="0">
            <a:solidFill>
              <a:schemeClr val="bg1"/>
            </a:solidFill>
          </a:endParaRPr>
        </a:p>
      </dgm:t>
    </dgm:pt>
    <dgm:pt modelId="{98E0C8C3-126B-4F21-99EE-757DE28DCDE0}" type="parTrans" cxnId="{E7D34F89-4206-449A-82F2-97AE3DADF9CC}">
      <dgm:prSet/>
      <dgm:spPr/>
      <dgm:t>
        <a:bodyPr/>
        <a:lstStyle/>
        <a:p>
          <a:endParaRPr lang="ru-RU"/>
        </a:p>
      </dgm:t>
    </dgm:pt>
    <dgm:pt modelId="{F65A0B04-7572-4BCE-A180-6175C27FDFAB}" type="sibTrans" cxnId="{E7D34F89-4206-449A-82F2-97AE3DADF9CC}">
      <dgm:prSet/>
      <dgm:spPr/>
      <dgm:t>
        <a:bodyPr/>
        <a:lstStyle/>
        <a:p>
          <a:endParaRPr lang="ru-RU"/>
        </a:p>
      </dgm:t>
    </dgm:pt>
    <dgm:pt modelId="{9D01EFE1-64E7-4A7D-A3EA-3336D88A65BA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/>
            <a:t>1 группа</a:t>
          </a:r>
        </a:p>
      </dgm:t>
    </dgm:pt>
    <dgm:pt modelId="{D72359F3-E8E6-4B17-818E-B4CED31C3B2A}" type="parTrans" cxnId="{7C1F1876-F3AC-4474-93F6-304150049401}">
      <dgm:prSet/>
      <dgm:spPr/>
      <dgm:t>
        <a:bodyPr/>
        <a:lstStyle/>
        <a:p>
          <a:endParaRPr lang="ru-RU"/>
        </a:p>
      </dgm:t>
    </dgm:pt>
    <dgm:pt modelId="{0910EE49-16E9-48F0-A893-2E7E1FC58333}" type="sibTrans" cxnId="{7C1F1876-F3AC-4474-93F6-304150049401}">
      <dgm:prSet/>
      <dgm:spPr/>
      <dgm:t>
        <a:bodyPr/>
        <a:lstStyle/>
        <a:p>
          <a:endParaRPr lang="ru-RU"/>
        </a:p>
      </dgm:t>
    </dgm:pt>
    <dgm:pt modelId="{953B3205-BB33-4076-A43F-B5F1C28251E3}">
      <dgm:prSet phldrT="[Текст]" custT="1"/>
      <dgm:spPr/>
      <dgm:t>
        <a:bodyPr/>
        <a:lstStyle/>
        <a:p>
          <a:r>
            <a:rPr lang="ru-RU" sz="1600" dirty="0"/>
            <a:t>Прохождение профилактических осмотров  согласно установленному порядку, рекомендации по ЗОЖ, планирования беременности (у женщин)</a:t>
          </a:r>
        </a:p>
      </dgm:t>
    </dgm:pt>
    <dgm:pt modelId="{38E4366F-D5CB-4BD9-97B6-AA97DCFF31A8}" type="parTrans" cxnId="{EDEA06F4-7B06-4213-867D-3FBFCACA5381}">
      <dgm:prSet/>
      <dgm:spPr/>
      <dgm:t>
        <a:bodyPr/>
        <a:lstStyle/>
        <a:p>
          <a:endParaRPr lang="ru-RU"/>
        </a:p>
      </dgm:t>
    </dgm:pt>
    <dgm:pt modelId="{9BA6050F-7140-4A6D-91E2-E75862F5042D}" type="sibTrans" cxnId="{EDEA06F4-7B06-4213-867D-3FBFCACA5381}">
      <dgm:prSet/>
      <dgm:spPr/>
      <dgm:t>
        <a:bodyPr/>
        <a:lstStyle/>
        <a:p>
          <a:endParaRPr lang="ru-RU"/>
        </a:p>
      </dgm:t>
    </dgm:pt>
    <dgm:pt modelId="{2E2F75C7-AB5E-4252-AD39-E0C3D7402A27}" type="pres">
      <dgm:prSet presAssocID="{DDB720D8-33AB-4D43-A6E9-6D16E921AA5F}" presName="Name0" presStyleCnt="0">
        <dgm:presLayoutVars>
          <dgm:dir/>
          <dgm:resizeHandles val="exact"/>
        </dgm:presLayoutVars>
      </dgm:prSet>
      <dgm:spPr/>
    </dgm:pt>
    <dgm:pt modelId="{B0C03DF1-15D5-4CEE-BD8A-4A95B8FF3683}" type="pres">
      <dgm:prSet presAssocID="{D674FAB3-DB79-4322-87D0-0D09CDDFC48B}" presName="node" presStyleLbl="node1" presStyleIdx="0" presStyleCnt="3" custScaleX="113488" custLinFactNeighborX="-448" custLinFactNeighborY="-24740">
        <dgm:presLayoutVars>
          <dgm:bulletEnabled val="1"/>
        </dgm:presLayoutVars>
      </dgm:prSet>
      <dgm:spPr/>
    </dgm:pt>
    <dgm:pt modelId="{7FBC1597-8085-462C-BAF3-143CA824F043}" type="pres">
      <dgm:prSet presAssocID="{F65A0B04-7572-4BCE-A180-6175C27FDFAB}" presName="sibTrans" presStyleLbl="sibTrans2D1" presStyleIdx="0" presStyleCnt="2" custAng="21576692"/>
      <dgm:spPr/>
    </dgm:pt>
    <dgm:pt modelId="{98E783C3-A6F0-46FA-9FF4-7E93FF1557EF}" type="pres">
      <dgm:prSet presAssocID="{F65A0B04-7572-4BCE-A180-6175C27FDFAB}" presName="connectorText" presStyleLbl="sibTrans2D1" presStyleIdx="0" presStyleCnt="2"/>
      <dgm:spPr/>
    </dgm:pt>
    <dgm:pt modelId="{44F2EBC8-2296-4F60-894A-BF2794B774C1}" type="pres">
      <dgm:prSet presAssocID="{9D01EFE1-64E7-4A7D-A3EA-3336D88A65BA}" presName="node" presStyleLbl="node1" presStyleIdx="1" presStyleCnt="3" custScaleY="75159" custLinFactNeighborX="5432" custLinFactNeighborY="915">
        <dgm:presLayoutVars>
          <dgm:bulletEnabled val="1"/>
        </dgm:presLayoutVars>
      </dgm:prSet>
      <dgm:spPr/>
    </dgm:pt>
    <dgm:pt modelId="{3F2A7E74-DFAB-42F2-A328-A565E0DCA497}" type="pres">
      <dgm:prSet presAssocID="{0910EE49-16E9-48F0-A893-2E7E1FC58333}" presName="sibTrans" presStyleLbl="sibTrans2D1" presStyleIdx="1" presStyleCnt="2"/>
      <dgm:spPr/>
    </dgm:pt>
    <dgm:pt modelId="{F37FAFFD-1787-4C70-A56C-6D27DC4C5B55}" type="pres">
      <dgm:prSet presAssocID="{0910EE49-16E9-48F0-A893-2E7E1FC58333}" presName="connectorText" presStyleLbl="sibTrans2D1" presStyleIdx="1" presStyleCnt="2"/>
      <dgm:spPr/>
    </dgm:pt>
    <dgm:pt modelId="{D7492B6B-CA77-4ADE-ABBA-4DF51CFCDBA0}" type="pres">
      <dgm:prSet presAssocID="{953B3205-BB33-4076-A43F-B5F1C28251E3}" presName="node" presStyleLbl="node1" presStyleIdx="2" presStyleCnt="3" custScaleY="108388" custLinFactNeighborX="12657" custLinFactNeighborY="-20546">
        <dgm:presLayoutVars>
          <dgm:bulletEnabled val="1"/>
        </dgm:presLayoutVars>
      </dgm:prSet>
      <dgm:spPr/>
    </dgm:pt>
  </dgm:ptLst>
  <dgm:cxnLst>
    <dgm:cxn modelId="{EA253A11-5482-41CE-9AAD-983351204DF4}" type="presOf" srcId="{F65A0B04-7572-4BCE-A180-6175C27FDFAB}" destId="{98E783C3-A6F0-46FA-9FF4-7E93FF1557EF}" srcOrd="1" destOrd="0" presId="urn:microsoft.com/office/officeart/2005/8/layout/process1"/>
    <dgm:cxn modelId="{D51FA837-B86D-45B8-AC6B-E5E2C6D72675}" type="presOf" srcId="{D674FAB3-DB79-4322-87D0-0D09CDDFC48B}" destId="{B0C03DF1-15D5-4CEE-BD8A-4A95B8FF3683}" srcOrd="0" destOrd="0" presId="urn:microsoft.com/office/officeart/2005/8/layout/process1"/>
    <dgm:cxn modelId="{9727D45E-A19D-4376-9A74-1D1D5DF89ABA}" type="presOf" srcId="{0910EE49-16E9-48F0-A893-2E7E1FC58333}" destId="{F37FAFFD-1787-4C70-A56C-6D27DC4C5B55}" srcOrd="1" destOrd="0" presId="urn:microsoft.com/office/officeart/2005/8/layout/process1"/>
    <dgm:cxn modelId="{840A4549-22C0-4041-AED8-945D6FE2095C}" type="presOf" srcId="{0910EE49-16E9-48F0-A893-2E7E1FC58333}" destId="{3F2A7E74-DFAB-42F2-A328-A565E0DCA497}" srcOrd="0" destOrd="0" presId="urn:microsoft.com/office/officeart/2005/8/layout/process1"/>
    <dgm:cxn modelId="{212B2A4D-E5E9-4C36-A03D-825EAC2F3549}" type="presOf" srcId="{9D01EFE1-64E7-4A7D-A3EA-3336D88A65BA}" destId="{44F2EBC8-2296-4F60-894A-BF2794B774C1}" srcOrd="0" destOrd="0" presId="urn:microsoft.com/office/officeart/2005/8/layout/process1"/>
    <dgm:cxn modelId="{7C1F1876-F3AC-4474-93F6-304150049401}" srcId="{DDB720D8-33AB-4D43-A6E9-6D16E921AA5F}" destId="{9D01EFE1-64E7-4A7D-A3EA-3336D88A65BA}" srcOrd="1" destOrd="0" parTransId="{D72359F3-E8E6-4B17-818E-B4CED31C3B2A}" sibTransId="{0910EE49-16E9-48F0-A893-2E7E1FC58333}"/>
    <dgm:cxn modelId="{0460F67B-2AFA-4464-B0FD-1A6545CF0C2C}" type="presOf" srcId="{DDB720D8-33AB-4D43-A6E9-6D16E921AA5F}" destId="{2E2F75C7-AB5E-4252-AD39-E0C3D7402A27}" srcOrd="0" destOrd="0" presId="urn:microsoft.com/office/officeart/2005/8/layout/process1"/>
    <dgm:cxn modelId="{E7D34F89-4206-449A-82F2-97AE3DADF9CC}" srcId="{DDB720D8-33AB-4D43-A6E9-6D16E921AA5F}" destId="{D674FAB3-DB79-4322-87D0-0D09CDDFC48B}" srcOrd="0" destOrd="0" parTransId="{98E0C8C3-126B-4F21-99EE-757DE28DCDE0}" sibTransId="{F65A0B04-7572-4BCE-A180-6175C27FDFAB}"/>
    <dgm:cxn modelId="{2DBBCFA7-DD67-4F32-A1AF-953FF5C118D0}" type="presOf" srcId="{F65A0B04-7572-4BCE-A180-6175C27FDFAB}" destId="{7FBC1597-8085-462C-BAF3-143CA824F043}" srcOrd="0" destOrd="0" presId="urn:microsoft.com/office/officeart/2005/8/layout/process1"/>
    <dgm:cxn modelId="{A1010BB3-31BF-4D17-878C-B484FFA790F6}" type="presOf" srcId="{953B3205-BB33-4076-A43F-B5F1C28251E3}" destId="{D7492B6B-CA77-4ADE-ABBA-4DF51CFCDBA0}" srcOrd="0" destOrd="0" presId="urn:microsoft.com/office/officeart/2005/8/layout/process1"/>
    <dgm:cxn modelId="{EDEA06F4-7B06-4213-867D-3FBFCACA5381}" srcId="{DDB720D8-33AB-4D43-A6E9-6D16E921AA5F}" destId="{953B3205-BB33-4076-A43F-B5F1C28251E3}" srcOrd="2" destOrd="0" parTransId="{38E4366F-D5CB-4BD9-97B6-AA97DCFF31A8}" sibTransId="{9BA6050F-7140-4A6D-91E2-E75862F5042D}"/>
    <dgm:cxn modelId="{54157399-7F01-40D3-9FC6-6DC568593ED7}" type="presParOf" srcId="{2E2F75C7-AB5E-4252-AD39-E0C3D7402A27}" destId="{B0C03DF1-15D5-4CEE-BD8A-4A95B8FF3683}" srcOrd="0" destOrd="0" presId="urn:microsoft.com/office/officeart/2005/8/layout/process1"/>
    <dgm:cxn modelId="{A39EF7A8-08D1-4088-A6E3-FBF6B90A7E56}" type="presParOf" srcId="{2E2F75C7-AB5E-4252-AD39-E0C3D7402A27}" destId="{7FBC1597-8085-462C-BAF3-143CA824F043}" srcOrd="1" destOrd="0" presId="urn:microsoft.com/office/officeart/2005/8/layout/process1"/>
    <dgm:cxn modelId="{4CCA5F5E-2309-496B-8D53-0C484254ED20}" type="presParOf" srcId="{7FBC1597-8085-462C-BAF3-143CA824F043}" destId="{98E783C3-A6F0-46FA-9FF4-7E93FF1557EF}" srcOrd="0" destOrd="0" presId="urn:microsoft.com/office/officeart/2005/8/layout/process1"/>
    <dgm:cxn modelId="{94683CFA-4220-4881-B76A-016FE84A402D}" type="presParOf" srcId="{2E2F75C7-AB5E-4252-AD39-E0C3D7402A27}" destId="{44F2EBC8-2296-4F60-894A-BF2794B774C1}" srcOrd="2" destOrd="0" presId="urn:microsoft.com/office/officeart/2005/8/layout/process1"/>
    <dgm:cxn modelId="{6465EB27-0F9E-4689-9A7B-3D06EB8952C0}" type="presParOf" srcId="{2E2F75C7-AB5E-4252-AD39-E0C3D7402A27}" destId="{3F2A7E74-DFAB-42F2-A328-A565E0DCA497}" srcOrd="3" destOrd="0" presId="urn:microsoft.com/office/officeart/2005/8/layout/process1"/>
    <dgm:cxn modelId="{B0FE6197-D90D-45FE-A7BF-9294FE9BDD92}" type="presParOf" srcId="{3F2A7E74-DFAB-42F2-A328-A565E0DCA497}" destId="{F37FAFFD-1787-4C70-A56C-6D27DC4C5B55}" srcOrd="0" destOrd="0" presId="urn:microsoft.com/office/officeart/2005/8/layout/process1"/>
    <dgm:cxn modelId="{745107FA-BDEC-4735-86EE-615099EEA933}" type="presParOf" srcId="{2E2F75C7-AB5E-4252-AD39-E0C3D7402A27}" destId="{D7492B6B-CA77-4ADE-ABBA-4DF51CFCDBA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A072E-82F7-46AC-8D04-E5B5B4BD564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86CBDBF-3A31-4EBD-BD5F-2A621EEA0905}">
      <dgm:prSet phldrT="[Текст]" custT="1"/>
      <dgm:spPr/>
      <dgm:t>
        <a:bodyPr/>
        <a:lstStyle/>
        <a:p>
          <a:r>
            <a:rPr lang="ru-RU" sz="1600" dirty="0"/>
            <a:t>Женщины и мужчины, имеющие  гинекологические и урологические заболевания, требующие установления «Д» наблюдения  или оказания специализированной, в том числе высокотехнологичной, медицинской помощи</a:t>
          </a:r>
        </a:p>
        <a:p>
          <a:endParaRPr lang="ru-RU" sz="1400" dirty="0"/>
        </a:p>
      </dgm:t>
    </dgm:pt>
    <dgm:pt modelId="{7DE51EFF-2B6D-4263-8EB3-317FECD246BE}" type="parTrans" cxnId="{05A3C649-628E-4D97-B90F-3C68B89B24A3}">
      <dgm:prSet/>
      <dgm:spPr/>
      <dgm:t>
        <a:bodyPr/>
        <a:lstStyle/>
        <a:p>
          <a:endParaRPr lang="ru-RU"/>
        </a:p>
      </dgm:t>
    </dgm:pt>
    <dgm:pt modelId="{522C9809-8CCC-4F51-89D8-A2064BE1FC7C}" type="sibTrans" cxnId="{05A3C649-628E-4D97-B90F-3C68B89B24A3}">
      <dgm:prSet/>
      <dgm:spPr/>
      <dgm:t>
        <a:bodyPr/>
        <a:lstStyle/>
        <a:p>
          <a:endParaRPr lang="ru-RU"/>
        </a:p>
      </dgm:t>
    </dgm:pt>
    <dgm:pt modelId="{5C9DEC5D-634B-4DE4-9B95-0ADA0DADCA4B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/>
            <a:t>3 группа</a:t>
          </a:r>
        </a:p>
      </dgm:t>
    </dgm:pt>
    <dgm:pt modelId="{30839A75-5325-4382-AE18-2479C50B5EDA}" type="parTrans" cxnId="{22843D58-38EF-4FAF-99CE-447C3A64AAB4}">
      <dgm:prSet/>
      <dgm:spPr/>
      <dgm:t>
        <a:bodyPr/>
        <a:lstStyle/>
        <a:p>
          <a:endParaRPr lang="ru-RU"/>
        </a:p>
      </dgm:t>
    </dgm:pt>
    <dgm:pt modelId="{A23B1A35-26D8-462B-821B-7D173FA9512D}" type="sibTrans" cxnId="{22843D58-38EF-4FAF-99CE-447C3A64AAB4}">
      <dgm:prSet/>
      <dgm:spPr/>
      <dgm:t>
        <a:bodyPr/>
        <a:lstStyle/>
        <a:p>
          <a:endParaRPr lang="ru-RU"/>
        </a:p>
      </dgm:t>
    </dgm:pt>
    <dgm:pt modelId="{33534B53-CA28-495A-8519-CD5075FF2BB8}">
      <dgm:prSet custT="1"/>
      <dgm:spPr/>
      <dgm:t>
        <a:bodyPr/>
        <a:lstStyle/>
        <a:p>
          <a:r>
            <a:rPr lang="ru-RU" sz="1600" b="0" i="0" dirty="0"/>
            <a:t>диспансерное наблюдение врачом-акушером-гинекологом, врачом урологом (хирургом), индивидуальная программа лечения</a:t>
          </a:r>
          <a:endParaRPr lang="ru-RU" sz="1600" dirty="0"/>
        </a:p>
      </dgm:t>
    </dgm:pt>
    <dgm:pt modelId="{62C88E78-369D-42E9-B5E6-A647312B4905}" type="parTrans" cxnId="{F13891C8-B6C7-41DA-AC94-F452EBA051E4}">
      <dgm:prSet/>
      <dgm:spPr/>
      <dgm:t>
        <a:bodyPr/>
        <a:lstStyle/>
        <a:p>
          <a:endParaRPr lang="ru-RU"/>
        </a:p>
      </dgm:t>
    </dgm:pt>
    <dgm:pt modelId="{140624C9-78CC-48D9-883F-FA2496B042E9}" type="sibTrans" cxnId="{F13891C8-B6C7-41DA-AC94-F452EBA051E4}">
      <dgm:prSet/>
      <dgm:spPr/>
      <dgm:t>
        <a:bodyPr/>
        <a:lstStyle/>
        <a:p>
          <a:endParaRPr lang="ru-RU"/>
        </a:p>
      </dgm:t>
    </dgm:pt>
    <dgm:pt modelId="{7655A1AB-01DA-468E-A8E9-FF85990A7A76}" type="pres">
      <dgm:prSet presAssocID="{174A072E-82F7-46AC-8D04-E5B5B4BD5643}" presName="Name0" presStyleCnt="0">
        <dgm:presLayoutVars>
          <dgm:dir/>
          <dgm:resizeHandles val="exact"/>
        </dgm:presLayoutVars>
      </dgm:prSet>
      <dgm:spPr/>
    </dgm:pt>
    <dgm:pt modelId="{524843AF-F678-4E5C-93D8-652146992AB1}" type="pres">
      <dgm:prSet presAssocID="{C86CBDBF-3A31-4EBD-BD5F-2A621EEA0905}" presName="node" presStyleLbl="node1" presStyleIdx="0" presStyleCnt="3" custScaleX="146611" custLinFactNeighborX="-70" custLinFactNeighborY="-51910">
        <dgm:presLayoutVars>
          <dgm:bulletEnabled val="1"/>
        </dgm:presLayoutVars>
      </dgm:prSet>
      <dgm:spPr/>
    </dgm:pt>
    <dgm:pt modelId="{C3DE3CE7-5A9B-4A3B-AC37-1D686D08CBE9}" type="pres">
      <dgm:prSet presAssocID="{522C9809-8CCC-4F51-89D8-A2064BE1FC7C}" presName="sibTrans" presStyleLbl="sibTrans2D1" presStyleIdx="0" presStyleCnt="2"/>
      <dgm:spPr/>
    </dgm:pt>
    <dgm:pt modelId="{25936947-EA67-480D-B7CE-FB981096949A}" type="pres">
      <dgm:prSet presAssocID="{522C9809-8CCC-4F51-89D8-A2064BE1FC7C}" presName="connectorText" presStyleLbl="sibTrans2D1" presStyleIdx="0" presStyleCnt="2"/>
      <dgm:spPr/>
    </dgm:pt>
    <dgm:pt modelId="{EBB29558-1871-4641-A86A-E625FDE482B5}" type="pres">
      <dgm:prSet presAssocID="{5C9DEC5D-634B-4DE4-9B95-0ADA0DADCA4B}" presName="node" presStyleLbl="node1" presStyleIdx="1" presStyleCnt="3" custScaleY="74743" custLinFactNeighborX="-27198" custLinFactNeighborY="-52399">
        <dgm:presLayoutVars>
          <dgm:bulletEnabled val="1"/>
        </dgm:presLayoutVars>
      </dgm:prSet>
      <dgm:spPr/>
    </dgm:pt>
    <dgm:pt modelId="{38FC16ED-71EE-4B01-9AC6-F69CE81A667D}" type="pres">
      <dgm:prSet presAssocID="{A23B1A35-26D8-462B-821B-7D173FA9512D}" presName="sibTrans" presStyleLbl="sibTrans2D1" presStyleIdx="1" presStyleCnt="2"/>
      <dgm:spPr/>
    </dgm:pt>
    <dgm:pt modelId="{D3B8BD1E-8517-4861-9B55-2C21B5243F25}" type="pres">
      <dgm:prSet presAssocID="{A23B1A35-26D8-462B-821B-7D173FA9512D}" presName="connectorText" presStyleLbl="sibTrans2D1" presStyleIdx="1" presStyleCnt="2"/>
      <dgm:spPr/>
    </dgm:pt>
    <dgm:pt modelId="{475493C6-9AB6-40BC-968E-1B435ED6F557}" type="pres">
      <dgm:prSet presAssocID="{33534B53-CA28-495A-8519-CD5075FF2BB8}" presName="node" presStyleLbl="node1" presStyleIdx="2" presStyleCnt="3" custScaleX="110871" custLinFactNeighborX="-17512" custLinFactNeighborY="-46336">
        <dgm:presLayoutVars>
          <dgm:bulletEnabled val="1"/>
        </dgm:presLayoutVars>
      </dgm:prSet>
      <dgm:spPr/>
    </dgm:pt>
  </dgm:ptLst>
  <dgm:cxnLst>
    <dgm:cxn modelId="{2A9F1004-500C-4390-8F58-19B6F66EEAB5}" type="presOf" srcId="{A23B1A35-26D8-462B-821B-7D173FA9512D}" destId="{D3B8BD1E-8517-4861-9B55-2C21B5243F25}" srcOrd="1" destOrd="0" presId="urn:microsoft.com/office/officeart/2005/8/layout/process1"/>
    <dgm:cxn modelId="{D75F8C04-54B5-4633-98F1-D53BEEF8CF4A}" type="presOf" srcId="{174A072E-82F7-46AC-8D04-E5B5B4BD5643}" destId="{7655A1AB-01DA-468E-A8E9-FF85990A7A76}" srcOrd="0" destOrd="0" presId="urn:microsoft.com/office/officeart/2005/8/layout/process1"/>
    <dgm:cxn modelId="{BF11B02B-0329-41D3-8306-4421A5BC032A}" type="presOf" srcId="{C86CBDBF-3A31-4EBD-BD5F-2A621EEA0905}" destId="{524843AF-F678-4E5C-93D8-652146992AB1}" srcOrd="0" destOrd="0" presId="urn:microsoft.com/office/officeart/2005/8/layout/process1"/>
    <dgm:cxn modelId="{4AB3773C-CCB6-4F51-8AB2-4E3D653BA2EF}" type="presOf" srcId="{522C9809-8CCC-4F51-89D8-A2064BE1FC7C}" destId="{25936947-EA67-480D-B7CE-FB981096949A}" srcOrd="1" destOrd="0" presId="urn:microsoft.com/office/officeart/2005/8/layout/process1"/>
    <dgm:cxn modelId="{05A3C649-628E-4D97-B90F-3C68B89B24A3}" srcId="{174A072E-82F7-46AC-8D04-E5B5B4BD5643}" destId="{C86CBDBF-3A31-4EBD-BD5F-2A621EEA0905}" srcOrd="0" destOrd="0" parTransId="{7DE51EFF-2B6D-4263-8EB3-317FECD246BE}" sibTransId="{522C9809-8CCC-4F51-89D8-A2064BE1FC7C}"/>
    <dgm:cxn modelId="{D9F2A052-0E7A-4A07-978B-F2BE1973B4E3}" type="presOf" srcId="{5C9DEC5D-634B-4DE4-9B95-0ADA0DADCA4B}" destId="{EBB29558-1871-4641-A86A-E625FDE482B5}" srcOrd="0" destOrd="0" presId="urn:microsoft.com/office/officeart/2005/8/layout/process1"/>
    <dgm:cxn modelId="{6B30A477-5626-441B-A272-591AEBF620E4}" type="presOf" srcId="{522C9809-8CCC-4F51-89D8-A2064BE1FC7C}" destId="{C3DE3CE7-5A9B-4A3B-AC37-1D686D08CBE9}" srcOrd="0" destOrd="0" presId="urn:microsoft.com/office/officeart/2005/8/layout/process1"/>
    <dgm:cxn modelId="{22843D58-38EF-4FAF-99CE-447C3A64AAB4}" srcId="{174A072E-82F7-46AC-8D04-E5B5B4BD5643}" destId="{5C9DEC5D-634B-4DE4-9B95-0ADA0DADCA4B}" srcOrd="1" destOrd="0" parTransId="{30839A75-5325-4382-AE18-2479C50B5EDA}" sibTransId="{A23B1A35-26D8-462B-821B-7D173FA9512D}"/>
    <dgm:cxn modelId="{14EADAA2-BD48-4742-ABF3-1B7AD7A8425F}" type="presOf" srcId="{A23B1A35-26D8-462B-821B-7D173FA9512D}" destId="{38FC16ED-71EE-4B01-9AC6-F69CE81A667D}" srcOrd="0" destOrd="0" presId="urn:microsoft.com/office/officeart/2005/8/layout/process1"/>
    <dgm:cxn modelId="{5E0EBBB7-CB75-49EA-ADEF-8F75D3E0DC79}" type="presOf" srcId="{33534B53-CA28-495A-8519-CD5075FF2BB8}" destId="{475493C6-9AB6-40BC-968E-1B435ED6F557}" srcOrd="0" destOrd="0" presId="urn:microsoft.com/office/officeart/2005/8/layout/process1"/>
    <dgm:cxn modelId="{F13891C8-B6C7-41DA-AC94-F452EBA051E4}" srcId="{174A072E-82F7-46AC-8D04-E5B5B4BD5643}" destId="{33534B53-CA28-495A-8519-CD5075FF2BB8}" srcOrd="2" destOrd="0" parTransId="{62C88E78-369D-42E9-B5E6-A647312B4905}" sibTransId="{140624C9-78CC-48D9-883F-FA2496B042E9}"/>
    <dgm:cxn modelId="{97D441F0-E516-4617-893B-131F4C228949}" type="presParOf" srcId="{7655A1AB-01DA-468E-A8E9-FF85990A7A76}" destId="{524843AF-F678-4E5C-93D8-652146992AB1}" srcOrd="0" destOrd="0" presId="urn:microsoft.com/office/officeart/2005/8/layout/process1"/>
    <dgm:cxn modelId="{B9022650-7A91-4567-88F4-7DA28AA1041F}" type="presParOf" srcId="{7655A1AB-01DA-468E-A8E9-FF85990A7A76}" destId="{C3DE3CE7-5A9B-4A3B-AC37-1D686D08CBE9}" srcOrd="1" destOrd="0" presId="urn:microsoft.com/office/officeart/2005/8/layout/process1"/>
    <dgm:cxn modelId="{251026A5-D72C-487F-9C17-A6E2C5B36512}" type="presParOf" srcId="{C3DE3CE7-5A9B-4A3B-AC37-1D686D08CBE9}" destId="{25936947-EA67-480D-B7CE-FB981096949A}" srcOrd="0" destOrd="0" presId="urn:microsoft.com/office/officeart/2005/8/layout/process1"/>
    <dgm:cxn modelId="{B081D173-0E68-4F73-A072-1DB4CE71EE97}" type="presParOf" srcId="{7655A1AB-01DA-468E-A8E9-FF85990A7A76}" destId="{EBB29558-1871-4641-A86A-E625FDE482B5}" srcOrd="2" destOrd="0" presId="urn:microsoft.com/office/officeart/2005/8/layout/process1"/>
    <dgm:cxn modelId="{E7B5790A-41EC-42A4-BFB5-5420AAA4855E}" type="presParOf" srcId="{7655A1AB-01DA-468E-A8E9-FF85990A7A76}" destId="{38FC16ED-71EE-4B01-9AC6-F69CE81A667D}" srcOrd="3" destOrd="0" presId="urn:microsoft.com/office/officeart/2005/8/layout/process1"/>
    <dgm:cxn modelId="{CB1B9E02-3EF9-4471-8167-D45EB936ECB8}" type="presParOf" srcId="{38FC16ED-71EE-4B01-9AC6-F69CE81A667D}" destId="{D3B8BD1E-8517-4861-9B55-2C21B5243F25}" srcOrd="0" destOrd="0" presId="urn:microsoft.com/office/officeart/2005/8/layout/process1"/>
    <dgm:cxn modelId="{76D5CF0A-D5E3-4876-88D6-27CD8EF32D03}" type="presParOf" srcId="{7655A1AB-01DA-468E-A8E9-FF85990A7A76}" destId="{475493C6-9AB6-40BC-968E-1B435ED6F557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3F1073-6E04-4348-90BB-2AF382CE428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5D58689-3513-4BE6-9CD4-E8EAD0AE0B51}">
      <dgm:prSet phldrT="[Текст]" custT="1"/>
      <dgm:spPr/>
      <dgm:t>
        <a:bodyPr/>
        <a:lstStyle/>
        <a:p>
          <a:r>
            <a:rPr lang="ru-RU" sz="1600" b="1" i="0" dirty="0">
              <a:solidFill>
                <a:schemeClr val="bg1"/>
              </a:solidFill>
              <a:effectLst/>
              <a:latin typeface="+mj-lt"/>
            </a:rPr>
            <a:t>Женщины и мужчины , у которых не установлены хронические гинекологические и урологические заболевания, оно имеются факторы риска их развития</a:t>
          </a:r>
          <a:r>
            <a:rPr lang="ru-RU" sz="1600" b="0" i="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dirty="0">
            <a:solidFill>
              <a:schemeClr val="bg1"/>
            </a:solidFill>
          </a:endParaRPr>
        </a:p>
      </dgm:t>
    </dgm:pt>
    <dgm:pt modelId="{A457C006-891A-4B05-91F1-CA3455BDE22B}" type="parTrans" cxnId="{E1486707-509F-43F1-B938-54FB5A528C37}">
      <dgm:prSet/>
      <dgm:spPr/>
      <dgm:t>
        <a:bodyPr/>
        <a:lstStyle/>
        <a:p>
          <a:endParaRPr lang="ru-RU" sz="1600"/>
        </a:p>
      </dgm:t>
    </dgm:pt>
    <dgm:pt modelId="{3F63F8E0-9612-4662-B7DE-A376018EF9AC}" type="sibTrans" cxnId="{E1486707-509F-43F1-B938-54FB5A528C37}">
      <dgm:prSet custT="1"/>
      <dgm:spPr/>
      <dgm:t>
        <a:bodyPr/>
        <a:lstStyle/>
        <a:p>
          <a:endParaRPr lang="ru-RU" sz="1600"/>
        </a:p>
      </dgm:t>
    </dgm:pt>
    <dgm:pt modelId="{94E84E9D-0BA5-47FE-9EC9-74112FC38CC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4000" dirty="0">
              <a:solidFill>
                <a:srgbClr val="FF0000"/>
              </a:solidFill>
            </a:rPr>
            <a:t>2 группа</a:t>
          </a:r>
        </a:p>
      </dgm:t>
    </dgm:pt>
    <dgm:pt modelId="{CB24E33D-7F5D-43E5-9F71-FF5933BC535C}" type="parTrans" cxnId="{91B52351-2888-476B-AFCD-E459D403EE92}">
      <dgm:prSet/>
      <dgm:spPr/>
      <dgm:t>
        <a:bodyPr/>
        <a:lstStyle/>
        <a:p>
          <a:endParaRPr lang="ru-RU" sz="1600"/>
        </a:p>
      </dgm:t>
    </dgm:pt>
    <dgm:pt modelId="{11A99C45-0C4E-458A-BBF3-28047FDBDF3B}" type="sibTrans" cxnId="{91B52351-2888-476B-AFCD-E459D403EE92}">
      <dgm:prSet custT="1"/>
      <dgm:spPr/>
      <dgm:t>
        <a:bodyPr/>
        <a:lstStyle/>
        <a:p>
          <a:endParaRPr lang="ru-RU" sz="1600"/>
        </a:p>
      </dgm:t>
    </dgm:pt>
    <dgm:pt modelId="{5E87D3B8-F1A7-423B-9C9E-056F681F634D}">
      <dgm:prSet custT="1"/>
      <dgm:spPr/>
      <dgm:t>
        <a:bodyPr/>
        <a:lstStyle/>
        <a:p>
          <a:r>
            <a:rPr lang="ru-RU" sz="1600" dirty="0"/>
            <a:t>Женщины и мужчины ориентируются врачами  на деторождение, даются рекомендации по устранению факторов риска, направляются к профильным врачам-специалистам</a:t>
          </a:r>
        </a:p>
      </dgm:t>
    </dgm:pt>
    <dgm:pt modelId="{616A298D-18BF-4052-8739-0DF8DB35C2B7}" type="parTrans" cxnId="{914327F8-D4A6-4860-B5E5-26C37EA3CF30}">
      <dgm:prSet/>
      <dgm:spPr/>
      <dgm:t>
        <a:bodyPr/>
        <a:lstStyle/>
        <a:p>
          <a:endParaRPr lang="ru-RU" sz="1600"/>
        </a:p>
      </dgm:t>
    </dgm:pt>
    <dgm:pt modelId="{C1D48404-591B-4FBC-89AD-A5B362F079BD}" type="sibTrans" cxnId="{914327F8-D4A6-4860-B5E5-26C37EA3CF30}">
      <dgm:prSet/>
      <dgm:spPr/>
      <dgm:t>
        <a:bodyPr/>
        <a:lstStyle/>
        <a:p>
          <a:endParaRPr lang="ru-RU" sz="1600"/>
        </a:p>
      </dgm:t>
    </dgm:pt>
    <dgm:pt modelId="{98382F6E-E9E7-4324-947D-8A56F0CDD988}" type="pres">
      <dgm:prSet presAssocID="{733F1073-6E04-4348-90BB-2AF382CE4283}" presName="Name0" presStyleCnt="0">
        <dgm:presLayoutVars>
          <dgm:dir/>
          <dgm:resizeHandles val="exact"/>
        </dgm:presLayoutVars>
      </dgm:prSet>
      <dgm:spPr/>
    </dgm:pt>
    <dgm:pt modelId="{B439BE59-FFC8-4E7A-B113-B65B75C47DF5}" type="pres">
      <dgm:prSet presAssocID="{D5D58689-3513-4BE6-9CD4-E8EAD0AE0B51}" presName="node" presStyleLbl="node1" presStyleIdx="0" presStyleCnt="3" custScaleX="105321" custScaleY="134782" custLinFactNeighborX="-242" custLinFactNeighborY="50465">
        <dgm:presLayoutVars>
          <dgm:bulletEnabled val="1"/>
        </dgm:presLayoutVars>
      </dgm:prSet>
      <dgm:spPr/>
    </dgm:pt>
    <dgm:pt modelId="{5DD2E890-B7C6-4619-9EBE-5AB2C04CCC56}" type="pres">
      <dgm:prSet presAssocID="{3F63F8E0-9612-4662-B7DE-A376018EF9AC}" presName="sibTrans" presStyleLbl="sibTrans2D1" presStyleIdx="0" presStyleCnt="2"/>
      <dgm:spPr/>
    </dgm:pt>
    <dgm:pt modelId="{1B11D67B-666D-458A-A58D-A93ECBBF917C}" type="pres">
      <dgm:prSet presAssocID="{3F63F8E0-9612-4662-B7DE-A376018EF9AC}" presName="connectorText" presStyleLbl="sibTrans2D1" presStyleIdx="0" presStyleCnt="2"/>
      <dgm:spPr/>
    </dgm:pt>
    <dgm:pt modelId="{3F9DEFC4-923C-45C0-9A76-B3C17C5DCBDA}" type="pres">
      <dgm:prSet presAssocID="{94E84E9D-0BA5-47FE-9EC9-74112FC38CC7}" presName="node" presStyleLbl="node1" presStyleIdx="1" presStyleCnt="3" custScaleX="88891" custScaleY="100421" custLinFactNeighborX="5238" custLinFactNeighborY="7878">
        <dgm:presLayoutVars>
          <dgm:bulletEnabled val="1"/>
        </dgm:presLayoutVars>
      </dgm:prSet>
      <dgm:spPr/>
    </dgm:pt>
    <dgm:pt modelId="{82B0CB99-A049-4D74-B98B-8B97DC329CE2}" type="pres">
      <dgm:prSet presAssocID="{11A99C45-0C4E-458A-BBF3-28047FDBDF3B}" presName="sibTrans" presStyleLbl="sibTrans2D1" presStyleIdx="1" presStyleCnt="2"/>
      <dgm:spPr/>
    </dgm:pt>
    <dgm:pt modelId="{8F53AB7D-0F0B-40E8-ADC0-2F39CCC0E456}" type="pres">
      <dgm:prSet presAssocID="{11A99C45-0C4E-458A-BBF3-28047FDBDF3B}" presName="connectorText" presStyleLbl="sibTrans2D1" presStyleIdx="1" presStyleCnt="2"/>
      <dgm:spPr/>
    </dgm:pt>
    <dgm:pt modelId="{7EA5BEF8-2922-4244-89A3-B6B5AAF7BEF1}" type="pres">
      <dgm:prSet presAssocID="{5E87D3B8-F1A7-423B-9C9E-056F681F634D}" presName="node" presStyleLbl="node1" presStyleIdx="2" presStyleCnt="3" custLinFactNeighborX="3891" custLinFactNeighborY="33726">
        <dgm:presLayoutVars>
          <dgm:bulletEnabled val="1"/>
        </dgm:presLayoutVars>
      </dgm:prSet>
      <dgm:spPr/>
    </dgm:pt>
  </dgm:ptLst>
  <dgm:cxnLst>
    <dgm:cxn modelId="{E1486707-509F-43F1-B938-54FB5A528C37}" srcId="{733F1073-6E04-4348-90BB-2AF382CE4283}" destId="{D5D58689-3513-4BE6-9CD4-E8EAD0AE0B51}" srcOrd="0" destOrd="0" parTransId="{A457C006-891A-4B05-91F1-CA3455BDE22B}" sibTransId="{3F63F8E0-9612-4662-B7DE-A376018EF9AC}"/>
    <dgm:cxn modelId="{7A8CE208-9C7E-40CD-B6BF-DE28C6DABB93}" type="presOf" srcId="{D5D58689-3513-4BE6-9CD4-E8EAD0AE0B51}" destId="{B439BE59-FFC8-4E7A-B113-B65B75C47DF5}" srcOrd="0" destOrd="0" presId="urn:microsoft.com/office/officeart/2005/8/layout/process1"/>
    <dgm:cxn modelId="{A5EA610C-4D86-47CA-95F3-D83D8CF8B258}" type="presOf" srcId="{733F1073-6E04-4348-90BB-2AF382CE4283}" destId="{98382F6E-E9E7-4324-947D-8A56F0CDD988}" srcOrd="0" destOrd="0" presId="urn:microsoft.com/office/officeart/2005/8/layout/process1"/>
    <dgm:cxn modelId="{4D7F8F2F-AAD8-43A1-AEAB-738C6C80CF10}" type="presOf" srcId="{3F63F8E0-9612-4662-B7DE-A376018EF9AC}" destId="{1B11D67B-666D-458A-A58D-A93ECBBF917C}" srcOrd="1" destOrd="0" presId="urn:microsoft.com/office/officeart/2005/8/layout/process1"/>
    <dgm:cxn modelId="{554BBE2F-EDFE-4FE9-9B2D-45367CE76BA4}" type="presOf" srcId="{94E84E9D-0BA5-47FE-9EC9-74112FC38CC7}" destId="{3F9DEFC4-923C-45C0-9A76-B3C17C5DCBDA}" srcOrd="0" destOrd="0" presId="urn:microsoft.com/office/officeart/2005/8/layout/process1"/>
    <dgm:cxn modelId="{2707123D-3122-4424-912C-25F0AB718DF5}" type="presOf" srcId="{3F63F8E0-9612-4662-B7DE-A376018EF9AC}" destId="{5DD2E890-B7C6-4619-9EBE-5AB2C04CCC56}" srcOrd="0" destOrd="0" presId="urn:microsoft.com/office/officeart/2005/8/layout/process1"/>
    <dgm:cxn modelId="{55D39F69-5C6B-4F78-8043-B3D10F024B76}" type="presOf" srcId="{5E87D3B8-F1A7-423B-9C9E-056F681F634D}" destId="{7EA5BEF8-2922-4244-89A3-B6B5AAF7BEF1}" srcOrd="0" destOrd="0" presId="urn:microsoft.com/office/officeart/2005/8/layout/process1"/>
    <dgm:cxn modelId="{91B52351-2888-476B-AFCD-E459D403EE92}" srcId="{733F1073-6E04-4348-90BB-2AF382CE4283}" destId="{94E84E9D-0BA5-47FE-9EC9-74112FC38CC7}" srcOrd="1" destOrd="0" parTransId="{CB24E33D-7F5D-43E5-9F71-FF5933BC535C}" sibTransId="{11A99C45-0C4E-458A-BBF3-28047FDBDF3B}"/>
    <dgm:cxn modelId="{E3DF337D-DED3-4E88-B137-2370AA7D56B5}" type="presOf" srcId="{11A99C45-0C4E-458A-BBF3-28047FDBDF3B}" destId="{82B0CB99-A049-4D74-B98B-8B97DC329CE2}" srcOrd="0" destOrd="0" presId="urn:microsoft.com/office/officeart/2005/8/layout/process1"/>
    <dgm:cxn modelId="{3F3FC3F4-EE86-4D80-94D4-65B9383E3F55}" type="presOf" srcId="{11A99C45-0C4E-458A-BBF3-28047FDBDF3B}" destId="{8F53AB7D-0F0B-40E8-ADC0-2F39CCC0E456}" srcOrd="1" destOrd="0" presId="urn:microsoft.com/office/officeart/2005/8/layout/process1"/>
    <dgm:cxn modelId="{914327F8-D4A6-4860-B5E5-26C37EA3CF30}" srcId="{733F1073-6E04-4348-90BB-2AF382CE4283}" destId="{5E87D3B8-F1A7-423B-9C9E-056F681F634D}" srcOrd="2" destOrd="0" parTransId="{616A298D-18BF-4052-8739-0DF8DB35C2B7}" sibTransId="{C1D48404-591B-4FBC-89AD-A5B362F079BD}"/>
    <dgm:cxn modelId="{505C1D5B-1306-40A3-BE70-E0E33341C67A}" type="presParOf" srcId="{98382F6E-E9E7-4324-947D-8A56F0CDD988}" destId="{B439BE59-FFC8-4E7A-B113-B65B75C47DF5}" srcOrd="0" destOrd="0" presId="urn:microsoft.com/office/officeart/2005/8/layout/process1"/>
    <dgm:cxn modelId="{63133349-CCE7-4CC7-AAC0-E9494F627C09}" type="presParOf" srcId="{98382F6E-E9E7-4324-947D-8A56F0CDD988}" destId="{5DD2E890-B7C6-4619-9EBE-5AB2C04CCC56}" srcOrd="1" destOrd="0" presId="urn:microsoft.com/office/officeart/2005/8/layout/process1"/>
    <dgm:cxn modelId="{AAEAEE5E-7697-4387-98A6-B9B6BCB02EB9}" type="presParOf" srcId="{5DD2E890-B7C6-4619-9EBE-5AB2C04CCC56}" destId="{1B11D67B-666D-458A-A58D-A93ECBBF917C}" srcOrd="0" destOrd="0" presId="urn:microsoft.com/office/officeart/2005/8/layout/process1"/>
    <dgm:cxn modelId="{2BA909D8-6732-4711-985A-7D9B46AAFA20}" type="presParOf" srcId="{98382F6E-E9E7-4324-947D-8A56F0CDD988}" destId="{3F9DEFC4-923C-45C0-9A76-B3C17C5DCBDA}" srcOrd="2" destOrd="0" presId="urn:microsoft.com/office/officeart/2005/8/layout/process1"/>
    <dgm:cxn modelId="{C5BBBFF5-40F5-46D1-86B7-FF0B1E969C5A}" type="presParOf" srcId="{98382F6E-E9E7-4324-947D-8A56F0CDD988}" destId="{82B0CB99-A049-4D74-B98B-8B97DC329CE2}" srcOrd="3" destOrd="0" presId="urn:microsoft.com/office/officeart/2005/8/layout/process1"/>
    <dgm:cxn modelId="{E741ADE1-020C-4016-9085-D038BA2BF2F1}" type="presParOf" srcId="{82B0CB99-A049-4D74-B98B-8B97DC329CE2}" destId="{8F53AB7D-0F0B-40E8-ADC0-2F39CCC0E456}" srcOrd="0" destOrd="0" presId="urn:microsoft.com/office/officeart/2005/8/layout/process1"/>
    <dgm:cxn modelId="{E180F0A2-F404-4CF6-B399-95B86E9F19FA}" type="presParOf" srcId="{98382F6E-E9E7-4324-947D-8A56F0CDD988}" destId="{7EA5BEF8-2922-4244-89A3-B6B5AAF7BEF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03DF1-15D5-4CEE-BD8A-4A95B8FF3683}">
      <dsp:nvSpPr>
        <dsp:cNvPr id="0" name=""/>
        <dsp:cNvSpPr/>
      </dsp:nvSpPr>
      <dsp:spPr>
        <a:xfrm>
          <a:off x="5575" y="205092"/>
          <a:ext cx="3289216" cy="1740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Женщины и мужчины, у которых не установлены хронические </a:t>
          </a:r>
          <a:r>
            <a:rPr lang="ru-RU" sz="1600" b="1" i="0" kern="1200" dirty="0" err="1">
              <a:solidFill>
                <a:schemeClr val="bg1"/>
              </a:solidFill>
              <a:effectLst/>
              <a:latin typeface="+mj-lt"/>
            </a:rPr>
            <a:t>гинекологическиеи</a:t>
          </a: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 урологические  заболевания, отсутствуют факторы риска их развития</a:t>
          </a:r>
          <a:r>
            <a:rPr lang="ru-RU" sz="1600" b="0" i="0" kern="120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56558" y="256075"/>
        <a:ext cx="3187250" cy="1638710"/>
      </dsp:txXfrm>
    </dsp:sp>
    <dsp:sp modelId="{7FBC1597-8085-462C-BAF3-143CA824F043}">
      <dsp:nvSpPr>
        <dsp:cNvPr id="0" name=""/>
        <dsp:cNvSpPr/>
      </dsp:nvSpPr>
      <dsp:spPr>
        <a:xfrm rot="330703">
          <a:off x="3599931" y="951330"/>
          <a:ext cx="654032" cy="718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3600385" y="1085662"/>
        <a:ext cx="457822" cy="431267"/>
      </dsp:txXfrm>
    </dsp:sp>
    <dsp:sp modelId="{44F2EBC8-2296-4F60-894A-BF2794B774C1}">
      <dsp:nvSpPr>
        <dsp:cNvPr id="0" name=""/>
        <dsp:cNvSpPr/>
      </dsp:nvSpPr>
      <dsp:spPr>
        <a:xfrm>
          <a:off x="4522278" y="867864"/>
          <a:ext cx="2898294" cy="130827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kern="1200" dirty="0"/>
            <a:t>1 группа</a:t>
          </a:r>
        </a:p>
      </dsp:txBody>
      <dsp:txXfrm>
        <a:off x="4560596" y="906182"/>
        <a:ext cx="2821658" cy="1231639"/>
      </dsp:txXfrm>
    </dsp:sp>
    <dsp:sp modelId="{3F2A7E74-DFAB-42F2-A328-A565E0DCA497}">
      <dsp:nvSpPr>
        <dsp:cNvPr id="0" name=""/>
        <dsp:cNvSpPr/>
      </dsp:nvSpPr>
      <dsp:spPr>
        <a:xfrm rot="21280301">
          <a:off x="7696078" y="974280"/>
          <a:ext cx="589316" cy="7187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7696460" y="1126244"/>
        <a:ext cx="412521" cy="431267"/>
      </dsp:txXfrm>
    </dsp:sp>
    <dsp:sp modelId="{D7492B6B-CA77-4ADE-ABBA-4DF51CFCDBA0}">
      <dsp:nvSpPr>
        <dsp:cNvPr id="0" name=""/>
        <dsp:cNvSpPr/>
      </dsp:nvSpPr>
      <dsp:spPr>
        <a:xfrm>
          <a:off x="8527686" y="205092"/>
          <a:ext cx="2898294" cy="1886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Прохождение профилактических осмотров  согласно установленному порядку, рекомендации по ЗОЖ, планирования беременности (у женщин)</a:t>
          </a:r>
        </a:p>
      </dsp:txBody>
      <dsp:txXfrm>
        <a:off x="8582945" y="260351"/>
        <a:ext cx="2787776" cy="1776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843AF-F678-4E5C-93D8-652146992AB1}">
      <dsp:nvSpPr>
        <dsp:cNvPr id="0" name=""/>
        <dsp:cNvSpPr/>
      </dsp:nvSpPr>
      <dsp:spPr>
        <a:xfrm>
          <a:off x="6632" y="0"/>
          <a:ext cx="3916383" cy="2093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Женщины и мужчины, имеющие  гинекологические и урологические заболевания, требующие установления «Д» наблюдения  или оказания специализированной, в том числе высокотехнологичной, медицинской помощи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67963" y="61331"/>
        <a:ext cx="3793721" cy="1971334"/>
      </dsp:txXfrm>
    </dsp:sp>
    <dsp:sp modelId="{C3DE3CE7-5A9B-4A3B-AC37-1D686D08CBE9}">
      <dsp:nvSpPr>
        <dsp:cNvPr id="0" name=""/>
        <dsp:cNvSpPr/>
      </dsp:nvSpPr>
      <dsp:spPr>
        <a:xfrm rot="21377088">
          <a:off x="4117242" y="562569"/>
          <a:ext cx="413550" cy="662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4117372" y="699084"/>
        <a:ext cx="289485" cy="397486"/>
      </dsp:txXfrm>
    </dsp:sp>
    <dsp:sp modelId="{EBB29558-1871-4641-A86A-E625FDE482B5}">
      <dsp:nvSpPr>
        <dsp:cNvPr id="0" name=""/>
        <dsp:cNvSpPr/>
      </dsp:nvSpPr>
      <dsp:spPr>
        <a:xfrm>
          <a:off x="4701660" y="0"/>
          <a:ext cx="2671275" cy="1565115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kern="1200" dirty="0"/>
            <a:t>3 группа</a:t>
          </a:r>
        </a:p>
      </dsp:txBody>
      <dsp:txXfrm>
        <a:off x="4747501" y="45841"/>
        <a:ext cx="2579593" cy="1473433"/>
      </dsp:txXfrm>
    </dsp:sp>
    <dsp:sp modelId="{38FC16ED-71EE-4B01-9AC6-F69CE81A667D}">
      <dsp:nvSpPr>
        <dsp:cNvPr id="0" name=""/>
        <dsp:cNvSpPr/>
      </dsp:nvSpPr>
      <dsp:spPr>
        <a:xfrm rot="227593">
          <a:off x="7665255" y="579892"/>
          <a:ext cx="622526" cy="6624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7665460" y="706209"/>
        <a:ext cx="435768" cy="397486"/>
      </dsp:txXfrm>
    </dsp:sp>
    <dsp:sp modelId="{475493C6-9AB6-40BC-968E-1B435ED6F557}">
      <dsp:nvSpPr>
        <dsp:cNvPr id="0" name=""/>
        <dsp:cNvSpPr/>
      </dsp:nvSpPr>
      <dsp:spPr>
        <a:xfrm>
          <a:off x="8544942" y="0"/>
          <a:ext cx="2961669" cy="2093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диспансерное наблюдение врачом-акушером-гинекологом, врачом урологом (хирургом), индивидуальная программа лечения</a:t>
          </a:r>
          <a:endParaRPr lang="ru-RU" sz="1600" kern="1200" dirty="0"/>
        </a:p>
      </dsp:txBody>
      <dsp:txXfrm>
        <a:off x="8606273" y="61331"/>
        <a:ext cx="2839007" cy="1971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9BE59-FFC8-4E7A-B113-B65B75C47DF5}">
      <dsp:nvSpPr>
        <dsp:cNvPr id="0" name=""/>
        <dsp:cNvSpPr/>
      </dsp:nvSpPr>
      <dsp:spPr>
        <a:xfrm>
          <a:off x="5582" y="-3891"/>
          <a:ext cx="3211008" cy="1856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solidFill>
                <a:schemeClr val="bg1"/>
              </a:solidFill>
              <a:effectLst/>
              <a:latin typeface="+mj-lt"/>
            </a:rPr>
            <a:t>Женщины и мужчины , у которых не установлены хронические гинекологические и урологические заболевания, оно имеются факторы риска их развития</a:t>
          </a:r>
          <a:r>
            <a:rPr lang="ru-RU" sz="1600" b="0" i="0" kern="1200" dirty="0">
              <a:solidFill>
                <a:schemeClr val="bg1"/>
              </a:solidFill>
              <a:effectLst/>
              <a:latin typeface="+mj-lt"/>
            </a:rPr>
            <a:t>;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59952" y="50479"/>
        <a:ext cx="3102268" cy="1747572"/>
      </dsp:txXfrm>
    </dsp:sp>
    <dsp:sp modelId="{5DD2E890-B7C6-4619-9EBE-5AB2C04CCC56}">
      <dsp:nvSpPr>
        <dsp:cNvPr id="0" name=""/>
        <dsp:cNvSpPr/>
      </dsp:nvSpPr>
      <dsp:spPr>
        <a:xfrm rot="87810">
          <a:off x="3538066" y="604158"/>
          <a:ext cx="681984" cy="7560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3538099" y="752765"/>
        <a:ext cx="477389" cy="453658"/>
      </dsp:txXfrm>
    </dsp:sp>
    <dsp:sp modelId="{3F9DEFC4-923C-45C0-9A76-B3C17C5DCBDA}">
      <dsp:nvSpPr>
        <dsp:cNvPr id="0" name=""/>
        <dsp:cNvSpPr/>
      </dsp:nvSpPr>
      <dsp:spPr>
        <a:xfrm>
          <a:off x="4502934" y="341232"/>
          <a:ext cx="2710093" cy="1383068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solidFill>
                <a:srgbClr val="FF0000"/>
              </a:solidFill>
            </a:rPr>
            <a:t>2 группа</a:t>
          </a:r>
        </a:p>
      </dsp:txBody>
      <dsp:txXfrm>
        <a:off x="4543443" y="381741"/>
        <a:ext cx="2629075" cy="1302050"/>
      </dsp:txXfrm>
    </dsp:sp>
    <dsp:sp modelId="{82B0CB99-A049-4D74-B98B-8B97DC329CE2}">
      <dsp:nvSpPr>
        <dsp:cNvPr id="0" name=""/>
        <dsp:cNvSpPr/>
      </dsp:nvSpPr>
      <dsp:spPr>
        <a:xfrm rot="21529911">
          <a:off x="7504006" y="614861"/>
          <a:ext cx="617137" cy="7560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7504025" y="767968"/>
        <a:ext cx="431996" cy="453658"/>
      </dsp:txXfrm>
    </dsp:sp>
    <dsp:sp modelId="{7EA5BEF8-2922-4244-89A3-B6B5AAF7BEF1}">
      <dsp:nvSpPr>
        <dsp:cNvPr id="0" name=""/>
        <dsp:cNvSpPr/>
      </dsp:nvSpPr>
      <dsp:spPr>
        <a:xfrm>
          <a:off x="8377197" y="52097"/>
          <a:ext cx="3048783" cy="17964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Женщины и мужчины ориентируются врачами  на деторождение, даются рекомендации по устранению факторов риска, направляются к профильным врачам-специалистам</a:t>
          </a:r>
        </a:p>
      </dsp:txBody>
      <dsp:txXfrm>
        <a:off x="8429813" y="104713"/>
        <a:ext cx="2943551" cy="169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9F10A-7DD0-4D4B-B507-7D892B0F3AC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A2B29-46AD-4C67-971D-1758DBDFD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473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28263-47F9-A9A9-8974-6E3260C31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7137F71-141D-E6C7-7C93-01270B869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BBC08-AB3B-0D60-3670-C26211FF3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88B917-23C6-8100-A988-C48B812FA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90C586-495C-0411-AE25-1F6D4E02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95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B9871-8809-EA83-883D-DBFE11F13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792D88-CD9B-36B9-0B71-E16ACAA46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E04DC7-2D4B-579E-8A2C-F0424D23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5C0E43-0AFA-CA3E-D6E6-56FEAC32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BB61B8-673C-FF53-47D0-9CE1CBD0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04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98FBEF2-E7F5-9688-7EA1-7D29CC1DF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416528-002E-29B8-5B34-DFC0FF224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11021-33B8-F8F0-D781-6448FA7AD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D0662B-8240-231A-616D-544C20C0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87A02A-249F-912B-8AB9-ACCCA0C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58B74-D9C9-B72C-2A51-DA802E3F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68CC55-A51D-86C8-E614-7C32B2617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4072E3-261A-F32E-3E40-90DEE3A1C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1543D-279B-41FC-C201-FCE23D03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8F8B42-6CD7-5D6B-8D1C-E79F3C0AF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1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34488-C453-CA62-3721-91C89B59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BB0295-EAB4-1519-5972-0FAAFE448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344D3B-C3BD-BD9C-C0B2-5A139952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C7C122-46F3-DB7F-9B8E-E4675EC7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4F9E87-46D4-C919-0CF3-34BC4200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19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76777-1FA2-7558-35E5-77A16B7AA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41F9A-4A64-9CEE-257B-98F1A40D5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35731F-B3E4-8ED3-C021-457226F48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60B2FC-2189-9F46-C57B-A00189E1E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9AFFF-A04E-1A2B-5675-EEC4E551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7FA0E5-3ECE-0D3D-1AA3-09B09D384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2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9C231D-F934-30E8-2C75-870C0754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A0130A-1FF5-8DD1-7104-A702365BC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3D046A-7E98-FBDB-EBB5-BF9AA6A0F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50CA34-8AA4-9B3B-4798-006FE8033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AE127E-976A-E3CB-C5BB-D1F63A58A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232861-1EA7-3BF7-228B-82B68F63C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917BCA5-8438-0EB5-8846-426B8850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A04D8E-4A57-5D1E-4530-4361DA13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3FACB-1D0F-A801-20EB-16E0E528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28621A-9CD6-6C09-962C-5DA461AE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378A9E-FC29-A998-A188-7695CE1B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C4DD87-4A41-78F2-9246-7EEA5F60B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8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8B7561-6D6B-95A0-EAD6-E6058D04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D4F0B7F-D2DB-4FD8-C025-DCBE97B36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3A52F0-50AF-2D38-1CF8-7B94FC497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7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52995-8B1D-8A3C-D6FF-054D95F3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DA9F78-64C9-89D3-4275-2F9CB3D65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29EFF1-B97B-9720-4E1F-24D61C5E1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82EF82-75B1-F62B-B69D-B911D0F72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0F79EA-04EC-7B23-FF5A-86F4878A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41A009-DA66-35E2-9C42-D25BF766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80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C128-D9FF-F70E-4482-5AF230CD4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52951B-FF4F-EDBE-C409-59E7DE658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3C3403-36E0-E539-7B93-D1CB67154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2A17BE-9740-9258-E79F-80DC1E45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43870B-53BB-33A9-102A-332A37C1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22529D-B6BB-FE69-428B-27C5D2E6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55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1C2CC-7549-AB98-4CC4-0F1E20CB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39606A-04C7-D4DB-51F8-B0B9AD155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A5893-0694-262D-C387-50EDFE668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C04D-F1B7-476B-B48D-08F99012B6E2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363482-19BE-FC94-8924-0F50CEA6A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B1CE19-7464-93FF-9E6D-506EDA0C6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DAC62-07B0-4BC7-9A7F-EAB56BE024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9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.docx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7AF6B-32F3-8D68-21A6-46BD2DC95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450" y="1352549"/>
            <a:ext cx="11220450" cy="261433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Проблемы и перспективы организации диспансеризации  с целью оценки репродуктивного здоровья в Республике Бурятия.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C5799-EEF9-DCDA-22D0-2153B2B292C3}"/>
              </a:ext>
            </a:extLst>
          </p:cNvPr>
          <p:cNvSpPr txBox="1"/>
          <p:nvPr/>
        </p:nvSpPr>
        <p:spPr>
          <a:xfrm>
            <a:off x="6893858" y="5534798"/>
            <a:ext cx="48980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Даржаев З.Ю.-д.м.н.,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ГВС по репродуктивному здоровью МЗ РБ,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Новая папка\1-Е.Г. Котова\8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82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00DA6-2FE2-4D12-8ABC-68770D93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Проблемы проведения ДОРЗ: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764483-7528-4F4D-A671-A1A08D9AB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/>
              <a:t>Охват населения</a:t>
            </a:r>
          </a:p>
          <a:p>
            <a:r>
              <a:rPr lang="ru-RU" sz="4800" b="1" dirty="0"/>
              <a:t>Качество проведения ДОРЗ</a:t>
            </a:r>
          </a:p>
          <a:p>
            <a:r>
              <a:rPr lang="ru-RU" sz="4800" b="1" dirty="0"/>
              <a:t>Отчетность (БТ ФОМС, Парус, ЦНИИОИЗ)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656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98425"/>
            <a:ext cx="10515600" cy="6762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1021032"/>
            <a:ext cx="11734800" cy="54686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Основная задача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врачей акушер-гинекологов, урологов –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формирование групп здоровья: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- Привлечение СМР (акушерок, м/сестер) – анкетирование, помощь в заполнении анкеты в доврачебных кабинетах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- Привлечение к работе по диспансеризации врачей смежных специальностей (терапевты, кардиологи, травматологи и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т.д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для создания «потока» на диспансеризацию по оценке репродуктивного здоровья.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данных обследования из других видов диспансеризации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планов выездов в организованные трудовые коллективы (</a:t>
            </a:r>
            <a:r>
              <a:rPr lang="ru-RU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выездные мобильные бригады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Анкеты- на видных местах,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QR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коды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Активная популяризация диспансеризации в СМИ,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мессенджерах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6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2261" y="241300"/>
            <a:ext cx="9826161" cy="35084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Информирование населения о проведении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«репродуктивной диспансеризации».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3339" y="1028699"/>
            <a:ext cx="11853035" cy="50974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Лучший сайты: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ЦРБ –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Гусиноозерская ЦРБ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городских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поликлиник –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ГП 3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4" y="1028699"/>
            <a:ext cx="8658225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668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061" y="157792"/>
            <a:ext cx="9216661" cy="54484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Лучшая практика по разработке «Маршрутного листа»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- ГП 6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069487"/>
            <a:ext cx="5219699" cy="489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6159500" y="1089025"/>
          <a:ext cx="5470525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4" imgW="5925852" imgH="6342860" progId="Word.Document.12">
                  <p:embed/>
                </p:oleObj>
              </mc:Choice>
              <mc:Fallback>
                <p:oleObj name="Document" r:id="rId4" imgW="5925852" imgH="6342860" progId="Word.Document.12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1089025"/>
                        <a:ext cx="5470525" cy="489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8012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100784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ea typeface="+mj-ea"/>
              </a:rPr>
              <a:t>Принципы «дружественной диспансеризации»:</a:t>
            </a:r>
            <a:br>
              <a:rPr lang="ru-RU" sz="3600" b="1" dirty="0">
                <a:solidFill>
                  <a:srgbClr val="C00000"/>
                </a:solidFill>
                <a:ea typeface="+mj-ea"/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00" y="824753"/>
            <a:ext cx="11742761" cy="55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639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39" y="147853"/>
            <a:ext cx="9216661" cy="83004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Принципы «дружественной диспансеризации»: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1647"/>
            <a:ext cx="10515600" cy="5325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возможность ее проведения в вечернее время, в выходные дни, в течение 1 дня, в отдельно выделенные часы.</a:t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7D4171-5409-1C7B-2553-4D386943A5D2}"/>
              </a:ext>
            </a:extLst>
          </p:cNvPr>
          <p:cNvSpPr txBox="1"/>
          <p:nvPr/>
        </p:nvSpPr>
        <p:spPr>
          <a:xfrm>
            <a:off x="112950" y="2078526"/>
            <a:ext cx="60592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ГП№1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-организован прием  акушера-гинеколога по ДОРЗ в выходные дни (суббота) с 09.00-15.00, 2 раза в месяц- УЗИ.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ГП№2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-диспансеризация в субботу,, выделен у каждого врача прием по ДОРЗ (4 талона в день),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ГП№3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-диспансеризация в субботу (ул.Тобольская,155), отдельный прием все дни недели по ДОРЗ с 14-17.00.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ГБ№4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организован прием  акушера-гинеколога по ДОРЗ в выходные дни (суббота)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ГП№6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-организован прием  акушера-гинеколога по ДОРЗ в выходные дни (суббота), выделен у каждого врача прием по ДОРЗ (20 в день), в вечернее время  по 4 талона у каждого врача, пятница- выездной день,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B6F98-9690-8F66-653C-ACBFF981F330}"/>
              </a:ext>
            </a:extLst>
          </p:cNvPr>
          <p:cNvSpPr txBox="1"/>
          <p:nvPr/>
        </p:nvSpPr>
        <p:spPr>
          <a:xfrm>
            <a:off x="6571388" y="3347543"/>
            <a:ext cx="47546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Заиграевская ЦРБ: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ДОРЗ всех ЖФВ, находящихся на лечении в ЦРБ.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E5B12-9893-ADBE-29F0-C549EA946051}"/>
              </a:ext>
            </a:extLst>
          </p:cNvPr>
          <p:cNvSpPr txBox="1"/>
          <p:nvPr/>
        </p:nvSpPr>
        <p:spPr>
          <a:xfrm>
            <a:off x="6624592" y="2098984"/>
            <a:ext cx="50975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ГП№2, ГП№6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«День здоровой мамы»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каждый четверг в детской поликлинике.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E7B387-F2D7-93E4-8BF7-FE048D7759D0}"/>
              </a:ext>
            </a:extLst>
          </p:cNvPr>
          <p:cNvSpPr txBox="1"/>
          <p:nvPr/>
        </p:nvSpPr>
        <p:spPr>
          <a:xfrm>
            <a:off x="6571388" y="4508286"/>
            <a:ext cx="51864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ГП№6,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Кабанская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ЦРБ: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охвата 2-м этапом диспансеризации - выделение субботы с привлечением кабинета УЗИ, ММГ</a:t>
            </a:r>
          </a:p>
        </p:txBody>
      </p:sp>
    </p:spTree>
    <p:extLst>
      <p:ext uri="{BB962C8B-B14F-4D97-AF65-F5344CB8AC3E}">
        <p14:creationId xmlns:p14="http://schemas.microsoft.com/office/powerpoint/2010/main" val="224066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77905"/>
            <a:ext cx="10515600" cy="196859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Принципы «мобильной диспансеризации»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1473201"/>
            <a:ext cx="431800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0F49F0-880C-DF68-A5A5-D392EA486B1F}"/>
              </a:ext>
            </a:extLst>
          </p:cNvPr>
          <p:cNvSpPr txBox="1"/>
          <p:nvPr/>
        </p:nvSpPr>
        <p:spPr>
          <a:xfrm>
            <a:off x="388399" y="985422"/>
            <a:ext cx="587035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работы мобильных медицинских бригад в организованных коллективах, в том числе на предприятиях и в образовательных организациях высшего и среднего образования;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ГБ№4-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выезда в </a:t>
            </a:r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АО «Улан-Удэнский авиационный завод», ООО «Улан-</a:t>
            </a:r>
            <a:r>
              <a:rPr lang="ru-RU" sz="240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Удэстальмост</a:t>
            </a:r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», </a:t>
            </a:r>
            <a:r>
              <a:rPr lang="ru-RU" sz="240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ГБПОУ«Авиационный</a:t>
            </a:r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техникум;</a:t>
            </a:r>
          </a:p>
          <a:p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ГП№2- </a:t>
            </a:r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У-УБМК, РМИАЦ, ВСГУТУ, СОЩ №55, 63, детский сад «Колокольчик», РПЦ</a:t>
            </a:r>
          </a:p>
          <a:p>
            <a:r>
              <a:rPr lang="ru-RU" sz="240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ГП№3-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МФЦ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9CEBD9-EF59-D600-AC7C-0430362699F7}"/>
              </a:ext>
            </a:extLst>
          </p:cNvPr>
          <p:cNvSpPr txBox="1"/>
          <p:nvPr/>
        </p:nvSpPr>
        <p:spPr>
          <a:xfrm>
            <a:off x="7581899" y="4642100"/>
            <a:ext cx="41003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Выездные мероприятия  </a:t>
            </a:r>
            <a: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врачей-акушеров-гинекологов в населенные пункты </a:t>
            </a:r>
            <a:r>
              <a:rPr lang="ru-RU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-все ЦРБ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9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C3EA4F-65E9-8DA3-395B-F0EA458B9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5252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5CD711-50E4-428C-769C-280F4670C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1" y="446664"/>
            <a:ext cx="11410950" cy="6030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2024 года в диспансеризацию взрослого населения включен скрининг репродуктивного здоровья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393700"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Указом Президента России 2024 год объявлен Годом семьи в целях популяризации государственной политики в сфере защиты семьи, сохранения традиционных семейных ценностей. </a:t>
            </a:r>
          </a:p>
          <a:p>
            <a:pPr marL="0" indent="393700"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число мероприятий, направленных на улучшение здоровья взрослых и детей,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входит оценка репродуктивного здоровья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395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720080"/>
          </a:xfrm>
          <a:solidFill>
            <a:schemeClr val="bg1"/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Показатели ФП «Охрана материнства и детства» национального проекта «Семья»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6478" y="950330"/>
          <a:ext cx="11825102" cy="5681348"/>
        </p:xfrm>
        <a:graphic>
          <a:graphicData uri="http://schemas.openxmlformats.org/drawingml/2006/table">
            <a:tbl>
              <a:tblPr firstRow="1" bandRow="1"/>
              <a:tblGrid>
                <a:gridCol w="447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3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7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8323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№ п/п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Наименование показателя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2024 - факт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2027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2029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2030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788">
                <a:tc vMerge="1">
                  <a:txBody>
                    <a:bodyPr/>
                    <a:lstStyle/>
                    <a:p>
                      <a:pPr algn="l" rtl="0" fontAlgn="ctr"/>
                      <a:endParaRPr lang="ru-RU" sz="1400" b="0" i="1" u="none" strike="noStrike" dirty="0">
                        <a:solidFill>
                          <a:srgbClr val="0F243E"/>
                        </a:solidFill>
                        <a:effectLst/>
                        <a:latin typeface="Arial"/>
                      </a:endParaRP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 rtl="0" fontAlgn="ctr"/>
                      <a:r>
                        <a:rPr lang="ru-RU" sz="1400" b="0" i="1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ОЗР 1. Обеспечена доступность и квалифицированная помощь женщинам и детям, в том числе по охране репродуктивного здоровья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5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1.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беременных женщин, обратившихся в медицинские организации в ситуации репродуктивного выбора, получивших услуги по оказанию правовой, психологической и медико-социальной помощи, и вставших на учет по беременности, %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27,3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21,5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взятых под диспансерное наблюдение детей в возрасте 0-17 лет с впервые в жизни установленными диагнозами, от общего числа выявленных заболеваний по результатам проведения  профилактических медицинских осмотров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3.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женщин, проживающих в сельской местности, поселках городского типа и малых городах, получивших медицинскую помощь в женских консультациях,</a:t>
                      </a:r>
                      <a:b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расположенных в сельской местности, поселках городского типа и малых городах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4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4.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Младенческая смертность, на 1000 род.жив.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3,6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5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Охват граждан репродуктивного возраста (18-49 лет) диспансеризацией с целью оценки репродуктивного здоровья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12,5% 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114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5895"/>
            <a:ext cx="11571845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2024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1946" y="1123373"/>
          <a:ext cx="11699854" cy="5252025"/>
        </p:xfrm>
        <a:graphic>
          <a:graphicData uri="http://schemas.openxmlformats.org/drawingml/2006/table">
            <a:tbl>
              <a:tblPr/>
              <a:tblGrid>
                <a:gridCol w="5039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6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30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3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5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81 760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19 985 (25%)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1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возрасте от 18 до 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13 390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6 595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61 775 (30 %)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1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возрасте от 18 до 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41 389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20 386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72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260195"/>
            <a:ext cx="11060970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2025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1946" y="1123373"/>
          <a:ext cx="11725254" cy="4564884"/>
        </p:xfrm>
        <a:graphic>
          <a:graphicData uri="http://schemas.openxmlformats.org/drawingml/2006/table">
            <a:tbl>
              <a:tblPr/>
              <a:tblGrid>
                <a:gridCol w="518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4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61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127 226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61 729 (32%)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7 462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54 267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65 497 (32%)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7 916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57 581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26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260195"/>
            <a:ext cx="11060970" cy="544843"/>
          </a:xfrm>
        </p:spPr>
        <p:txBody>
          <a:bodyPr>
            <a:noAutofit/>
          </a:bodyPr>
          <a:lstStyle/>
          <a:p>
            <a:pPr fontAlgn="ctr">
              <a:spcBef>
                <a:spcPts val="0"/>
              </a:spcBef>
            </a:pP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2026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548301"/>
              </p:ext>
            </p:extLst>
          </p:nvPr>
        </p:nvGraphicFramePr>
        <p:xfrm>
          <a:off x="161946" y="1123373"/>
          <a:ext cx="11725254" cy="4564884"/>
        </p:xfrm>
        <a:graphic>
          <a:graphicData uri="http://schemas.openxmlformats.org/drawingml/2006/table">
            <a:tbl>
              <a:tblPr/>
              <a:tblGrid>
                <a:gridCol w="518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4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61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136 647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66 698 (35%)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7 643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59 055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69 949 (35%)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3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5 218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64 731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62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33F85-EF89-0FEA-9C40-450AD86B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64" y="11985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Этапы диспансеризации мужчин и женщин 18-49 лет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0E34E5-89E5-E6F3-F63B-5DB66EBA9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98790"/>
            <a:ext cx="11874500" cy="4351338"/>
          </a:xfrm>
        </p:spPr>
        <p:txBody>
          <a:bodyPr/>
          <a:lstStyle/>
          <a:p>
            <a:pPr marL="0" indent="355600" algn="just"/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этап -   все 1 раз в год.</a:t>
            </a:r>
          </a:p>
          <a:p>
            <a:pPr marL="0" indent="355600" algn="just"/>
            <a:r>
              <a:rPr lang="en-US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 этап - по результатам </a:t>
            </a:r>
            <a:r>
              <a:rPr lang="en-US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I </a:t>
            </a:r>
            <a:r>
              <a:rPr lang="ru-RU" sz="3200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этапа в целях дополнительного обследования и уточнения диагноза </a:t>
            </a:r>
            <a:r>
              <a:rPr lang="ru-RU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заболевания (состояния) и при наличии показаний. </a:t>
            </a:r>
            <a:endParaRPr lang="ru-RU" sz="3200" b="1" i="0" dirty="0">
              <a:solidFill>
                <a:srgbClr val="002060"/>
              </a:solidFill>
              <a:effectLst/>
              <a:highlight>
                <a:srgbClr val="FFFFFF"/>
              </a:highlight>
              <a:latin typeface="Arial" pitchFamily="34" charset="0"/>
              <a:cs typeface="Arial" pitchFamily="34" charset="0"/>
            </a:endParaRPr>
          </a:p>
          <a:p>
            <a:pPr marL="0" indent="355600" algn="just"/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69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0FE4E-CAF7-B5CC-12F5-55F2ED478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372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Кто проводит: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25F2B-EC5F-A45B-A794-BAF4F4B13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80226"/>
            <a:ext cx="11772900" cy="4796737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Диспансеризация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женщин</a:t>
            </a:r>
            <a:r>
              <a:rPr lang="ru-RU" sz="2800" dirty="0">
                <a:solidFill>
                  <a:srgbClr val="002060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проводится одновременно с прохождением профилактического медицинского осмотра или диспансеризации определённых групп взрослого населения в женской консультации или в кабинете врача-акушера-гинеколога поликлиники по месту прикрепления (при отсутствии женской консультации), в т.ч. с участием выездных мобильных бригад.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Диспансеризация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мужчин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проводится врачом-урологом или врачом-хирургом одновременно с прохождением профилактического медицинского осмотра или диспансеризации определённых групп взрослого населения, в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 участием выездных мобильных бригад.</a:t>
            </a:r>
          </a:p>
          <a:p>
            <a:pPr algn="just"/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2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0B4C3-4388-B1F0-D3A2-46E5A497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493500" cy="7747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highlight>
                  <a:srgbClr val="FFFFFF"/>
                </a:highlight>
                <a:latin typeface="Arial" pitchFamily="34" charset="0"/>
                <a:cs typeface="Arial" pitchFamily="34" charset="0"/>
              </a:rPr>
              <a:t>По результатам проведенной диспансеризации формируются 3 группы здоровья: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0E53DE6-6765-4FB0-5B4E-810B6C99AD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230353"/>
              </p:ext>
            </p:extLst>
          </p:nvPr>
        </p:nvGraphicFramePr>
        <p:xfrm>
          <a:off x="124326" y="457685"/>
          <a:ext cx="11425981" cy="3012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A8E62350-784E-EEC2-4906-FA473B271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327926"/>
              </p:ext>
            </p:extLst>
          </p:nvPr>
        </p:nvGraphicFramePr>
        <p:xfrm>
          <a:off x="124327" y="4880009"/>
          <a:ext cx="11701110" cy="3337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3637E4FD-E483-3FDA-4F2A-5A4D421121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896900"/>
              </p:ext>
            </p:extLst>
          </p:nvPr>
        </p:nvGraphicFramePr>
        <p:xfrm>
          <a:off x="312012" y="2633823"/>
          <a:ext cx="11425981" cy="184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77761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4106</TotalTime>
  <Words>1160</Words>
  <Application>Microsoft Office PowerPoint</Application>
  <PresentationFormat>Широкоэкранный</PresentationFormat>
  <Paragraphs>172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Document</vt:lpstr>
      <vt:lpstr>Проблемы и перспективы организации диспансеризации  с целью оценки репродуктивного здоровья в Республике Бурятия. </vt:lpstr>
      <vt:lpstr>Презентация PowerPoint</vt:lpstr>
      <vt:lpstr>Показатели ФП «Охрана материнства и детства» национального проекта «Семья»</vt:lpstr>
      <vt:lpstr> План по диспансеризации по оценке репродуктивного здоровья на 2024 г</vt:lpstr>
      <vt:lpstr> План по диспансеризации по оценке репродуктивного здоровья на 2025 г</vt:lpstr>
      <vt:lpstr> План по диспансеризации по оценке репродуктивного здоровья на 2026 г</vt:lpstr>
      <vt:lpstr>Этапы диспансеризации мужчин и женщин 18-49 лет :</vt:lpstr>
      <vt:lpstr>Кто проводит:</vt:lpstr>
      <vt:lpstr>По результатам проведенной диспансеризации формируются 3 группы здоровья:</vt:lpstr>
      <vt:lpstr>Презентация PowerPoint</vt:lpstr>
      <vt:lpstr>Проблемы проведения ДОРЗ: </vt:lpstr>
      <vt:lpstr>Решение</vt:lpstr>
      <vt:lpstr>Информирование населения о проведении  «репродуктивной диспансеризации». </vt:lpstr>
      <vt:lpstr>Лучшая практика по разработке «Маршрутного листа»  - ГП 6 </vt:lpstr>
      <vt:lpstr>Принципы «дружественной диспансеризации»: </vt:lpstr>
      <vt:lpstr>Принципы «дружественной диспансеризации»: </vt:lpstr>
      <vt:lpstr>Принципы «мобильной диспансеризации»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Диспансеризация мужчин и женщин репродуктивного возраста  с целью оценки репродуктивного здоровья.</dc:title>
  <dc:creator>Бэлигма Балданова</dc:creator>
  <cp:lastModifiedBy>Екатерина Ербакова</cp:lastModifiedBy>
  <cp:revision>66</cp:revision>
  <dcterms:created xsi:type="dcterms:W3CDTF">2024-05-21T03:37:05Z</dcterms:created>
  <dcterms:modified xsi:type="dcterms:W3CDTF">2026-03-05T14:59:35Z</dcterms:modified>
</cp:coreProperties>
</file>